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8"/>
  </p:notesMasterIdLst>
  <p:sldIdLst>
    <p:sldId id="256" r:id="rId2"/>
    <p:sldId id="257" r:id="rId3"/>
    <p:sldId id="262" r:id="rId4"/>
    <p:sldId id="263" r:id="rId5"/>
    <p:sldId id="273" r:id="rId6"/>
    <p:sldId id="264" r:id="rId7"/>
    <p:sldId id="259" r:id="rId8"/>
    <p:sldId id="269" r:id="rId9"/>
    <p:sldId id="258" r:id="rId10"/>
    <p:sldId id="270" r:id="rId11"/>
    <p:sldId id="260" r:id="rId12"/>
    <p:sldId id="271" r:id="rId13"/>
    <p:sldId id="261" r:id="rId14"/>
    <p:sldId id="272" r:id="rId15"/>
    <p:sldId id="266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8616" autoAdjust="0"/>
  </p:normalViewPr>
  <p:slideViewPr>
    <p:cSldViewPr snapToGrid="0">
      <p:cViewPr>
        <p:scale>
          <a:sx n="70" d="100"/>
          <a:sy n="70" d="100"/>
        </p:scale>
        <p:origin x="1166" y="38"/>
      </p:cViewPr>
      <p:guideLst/>
    </p:cSldViewPr>
  </p:slideViewPr>
  <p:outlineViewPr>
    <p:cViewPr>
      <p:scale>
        <a:sx n="100" d="100"/>
        <a:sy n="100" d="100"/>
      </p:scale>
      <p:origin x="0" y="-21907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AC11C-2C4E-4199-96F8-3F8A2AEBFDE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78C567-BF59-459B-855A-EF8DED88E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031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(Calvin)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21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(Calvin)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36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(Sam)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630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(Tiffany)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002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(Scott)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64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I had more time on my weather analysis…</a:t>
            </a:r>
          </a:p>
          <a:p>
            <a:r>
              <a:rPr lang="en-US" dirty="0"/>
              <a:t>Summarize</a:t>
            </a:r>
            <a:r>
              <a:rPr lang="en-US" baseline="0" dirty="0"/>
              <a:t> Conclusion: Summary about what the data yielded and visualization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6015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I had more time on my weather analysis: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30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I had more time on my weather analysis: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511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I had more time on my weather analysis: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8C567-BF59-459B-855A-EF8DED88E15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068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35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284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872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62135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1435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96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166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904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455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52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62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878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85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910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16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680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8000">
              <a:srgbClr val="FF0000"/>
            </a:gs>
            <a:gs pos="59000">
              <a:srgbClr val="0070C0"/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30B17C-E00D-49CF-BF8E-17B9A45B6B5F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73E85-B42D-4D67-8B5F-32A6659EF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2151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iles.slack.com/files-pri/TTBF0ARQS-F011KU3PR51/cubs_sweeping_picture.gi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BB69B-3A9A-4C1E-A8CE-B9706F531F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086" y="1764620"/>
            <a:ext cx="8661170" cy="2387600"/>
          </a:xfrm>
        </p:spPr>
        <p:txBody>
          <a:bodyPr>
            <a:normAutofit/>
          </a:bodyPr>
          <a:lstStyle/>
          <a:p>
            <a:r>
              <a:rPr lang="en-US" sz="4400" dirty="0"/>
              <a:t>Variable Changes in Attendance at Wrigley Field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52EFA-D282-466C-A4C2-745ECF8439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394039"/>
            <a:ext cx="8824456" cy="2387600"/>
          </a:xfrm>
        </p:spPr>
        <p:txBody>
          <a:bodyPr>
            <a:normAutofit/>
          </a:bodyPr>
          <a:lstStyle/>
          <a:p>
            <a:r>
              <a:rPr lang="en-US" dirty="0"/>
              <a:t>2015 – 2019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By: Scott Duncan, Sam </a:t>
            </a:r>
            <a:r>
              <a:rPr lang="en-US" dirty="0" err="1"/>
              <a:t>Ettenson</a:t>
            </a:r>
            <a:r>
              <a:rPr lang="en-US" dirty="0"/>
              <a:t>, Calvin Brown, Tiffany Christmas  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DE7C76CC-6320-4818-84BF-C6F4A09E2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615" b="92821" l="6564" r="94595">
                        <a14:foregroundMark x1="8108" y1="31282" x2="18533" y2="9231"/>
                        <a14:foregroundMark x1="18533" y1="9231" x2="38996" y2="13333"/>
                        <a14:foregroundMark x1="38996" y1="13333" x2="59073" y2="8205"/>
                        <a14:foregroundMark x1="59073" y1="8205" x2="78764" y2="9231"/>
                        <a14:foregroundMark x1="94406" y1="29498" x2="94595" y2="29744"/>
                        <a14:foregroundMark x1="78764" y1="9231" x2="94295" y2="29356"/>
                        <a14:foregroundMark x1="46332" y1="91282" x2="54054" y2="91282"/>
                        <a14:foregroundMark x1="6564" y1="15897" x2="6950" y2="29231"/>
                        <a14:foregroundMark x1="43629" y1="5128" x2="53668" y2="5128"/>
                        <a14:foregroundMark x1="45560" y1="92821" x2="55212" y2="90769"/>
                        <a14:backgroundMark x1="94595" y1="30256" x2="94595" y2="30256"/>
                        <a14:backgroundMark x1="94595" y1="30256" x2="94981" y2="29744"/>
                        <a14:backgroundMark x1="94208" y1="30256" x2="94595" y2="282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458" y="2684462"/>
            <a:ext cx="1995488" cy="150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013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827D9-9ABA-4959-9F30-322128D9D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Performance Analysis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26871-B670-4738-98EF-30E52C091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830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B19A9-0906-46F1-9828-DC890DBCF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aseline="0" dirty="0"/>
              <a:t> Cubs Win! Cubs Win!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6DF87-3BFC-439A-9866-8B219A2F1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664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92601-2439-4392-8022-3F5BCCD8C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Opponent Attendance Data Analysis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65550-8A12-4816-8F40-649369A26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214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1C70-16B9-4868-8C10-9A41C8B38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Cubs Show Up Day or Night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2D49F-0871-4F94-9B13-07FF4298F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69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B1AAB-19C3-420C-B863-8985FF24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Attendance</a:t>
            </a:r>
            <a:r>
              <a:rPr lang="en-US" baseline="0" dirty="0"/>
              <a:t> Based on Day and Year Analysis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400A6-8EBF-407A-882B-FF480A43E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629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ign in front of a crowd&#10;&#10;Description automatically generated">
            <a:extLst>
              <a:ext uri="{FF2B5EF4-FFF2-40B4-BE49-F238E27FC236}">
                <a16:creationId xmlns:a16="http://schemas.microsoft.com/office/drawing/2014/main" id="{33C82C74-21C9-4A87-904C-BCE9EFD1E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314438" cy="74893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809B09-6795-45BB-AB3F-BA545254A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6093" y="1624087"/>
            <a:ext cx="2672479" cy="596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CUBS WIN</a:t>
            </a:r>
            <a:br>
              <a:rPr lang="en-US" dirty="0">
                <a:solidFill>
                  <a:srgbClr val="FF0000"/>
                </a:solidFill>
              </a:rPr>
            </a:br>
            <a:br>
              <a:rPr lang="en-US" dirty="0">
                <a:solidFill>
                  <a:srgbClr val="FF0000"/>
                </a:solidFill>
              </a:rPr>
            </a:b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32AC245-A857-4A08-91FE-A3C0F86DDE74}"/>
              </a:ext>
            </a:extLst>
          </p:cNvPr>
          <p:cNvSpPr txBox="1">
            <a:spLocks/>
          </p:cNvSpPr>
          <p:nvPr/>
        </p:nvSpPr>
        <p:spPr>
          <a:xfrm>
            <a:off x="7614521" y="3333144"/>
            <a:ext cx="2672479" cy="59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400" b="1" dirty="0">
                <a:solidFill>
                  <a:srgbClr val="FF0000"/>
                </a:solidFill>
              </a:rPr>
              <a:t>Questions? </a:t>
            </a:r>
            <a:br>
              <a:rPr lang="en-US" sz="14400" b="1" dirty="0">
                <a:solidFill>
                  <a:srgbClr val="FF0000"/>
                </a:solidFill>
              </a:rPr>
            </a:br>
            <a:br>
              <a:rPr lang="en-US" dirty="0">
                <a:solidFill>
                  <a:srgbClr val="FF0000"/>
                </a:solidFill>
              </a:rPr>
            </a:b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74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1A65F-DBCB-44E7-BEA5-2ED08E7D5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2D186-BD44-43F5-80D6-C9992AC77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22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rowd of people standing in front of a building&#10;&#10;Description automatically generated">
            <a:extLst>
              <a:ext uri="{FF2B5EF4-FFF2-40B4-BE49-F238E27FC236}">
                <a16:creationId xmlns:a16="http://schemas.microsoft.com/office/drawing/2014/main" id="{9A90CB69-D111-4554-A1FF-31FCD6C5BC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76A864-BF0C-4803-83E4-FB0731B66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ighlight>
                  <a:srgbClr val="C0C0C0"/>
                </a:highlight>
              </a:rPr>
              <a:t>GO</a:t>
            </a:r>
            <a:r>
              <a:rPr lang="en-US" dirty="0">
                <a:highlight>
                  <a:srgbClr val="C0C0C0"/>
                </a:highlight>
              </a:rPr>
              <a:t> </a:t>
            </a:r>
            <a:r>
              <a:rPr lang="en-US" dirty="0">
                <a:solidFill>
                  <a:srgbClr val="3333FF"/>
                </a:solidFill>
                <a:highlight>
                  <a:srgbClr val="C0C0C0"/>
                </a:highlight>
              </a:rPr>
              <a:t>CUBS</a:t>
            </a:r>
            <a:r>
              <a:rPr lang="en-US" dirty="0">
                <a:highlight>
                  <a:srgbClr val="C0C0C0"/>
                </a:highlight>
              </a:rPr>
              <a:t> </a:t>
            </a:r>
            <a:r>
              <a:rPr lang="en-US" dirty="0">
                <a:solidFill>
                  <a:srgbClr val="FF0000"/>
                </a:solidFill>
                <a:highlight>
                  <a:srgbClr val="C0C0C0"/>
                </a:highlight>
              </a:rPr>
              <a:t>GO!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414BE-364A-4477-B0AE-65F405BBB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baseline="0" dirty="0">
              <a:solidFill>
                <a:srgbClr val="3333FF"/>
              </a:solidFill>
              <a:highlight>
                <a:srgbClr val="C0C0C0"/>
              </a:highlight>
            </a:endParaRPr>
          </a:p>
          <a:p>
            <a:pPr marL="228600" indent="-228600">
              <a:buFontTx/>
              <a:buChar char="-"/>
            </a:pPr>
            <a:r>
              <a:rPr lang="en-US" b="1" baseline="0" dirty="0">
                <a:solidFill>
                  <a:srgbClr val="3333FF"/>
                </a:solidFill>
                <a:highlight>
                  <a:srgbClr val="C0C0C0"/>
                </a:highlight>
              </a:rPr>
              <a:t>How </a:t>
            </a:r>
            <a:r>
              <a:rPr lang="en-US" b="1" dirty="0">
                <a:solidFill>
                  <a:srgbClr val="3333FF"/>
                </a:solidFill>
                <a:highlight>
                  <a:srgbClr val="C0C0C0"/>
                </a:highlight>
              </a:rPr>
              <a:t>is</a:t>
            </a:r>
            <a:r>
              <a:rPr lang="en-US" b="1" baseline="0" dirty="0">
                <a:solidFill>
                  <a:srgbClr val="3333FF"/>
                </a:solidFill>
                <a:highlight>
                  <a:srgbClr val="C0C0C0"/>
                </a:highlight>
              </a:rPr>
              <a:t> attendance at Wrigley Field affected</a:t>
            </a:r>
            <a:r>
              <a:rPr lang="en-US" b="1" dirty="0">
                <a:solidFill>
                  <a:srgbClr val="3333FF"/>
                </a:solidFill>
                <a:highlight>
                  <a:srgbClr val="C0C0C0"/>
                </a:highlight>
              </a:rPr>
              <a:t> when considering…</a:t>
            </a:r>
          </a:p>
          <a:p>
            <a:pPr marL="685800" lvl="1" indent="-228600">
              <a:buFontTx/>
              <a:buChar char="-"/>
            </a:pPr>
            <a:r>
              <a:rPr lang="en-US" b="1" dirty="0">
                <a:solidFill>
                  <a:srgbClr val="3333FF"/>
                </a:solidFill>
                <a:highlight>
                  <a:srgbClr val="C0C0C0"/>
                </a:highlight>
              </a:rPr>
              <a:t>Weather</a:t>
            </a:r>
          </a:p>
          <a:p>
            <a:pPr marL="685800" lvl="1" indent="-228600">
              <a:buFontTx/>
              <a:buChar char="-"/>
            </a:pPr>
            <a:r>
              <a:rPr lang="en-US" b="1" baseline="0" dirty="0">
                <a:solidFill>
                  <a:srgbClr val="3333FF"/>
                </a:solidFill>
                <a:highlight>
                  <a:srgbClr val="C0C0C0"/>
                </a:highlight>
              </a:rPr>
              <a:t>Home Team Performance</a:t>
            </a:r>
          </a:p>
          <a:p>
            <a:pPr marL="685800" lvl="1" indent="-228600">
              <a:buFontTx/>
              <a:buChar char="-"/>
            </a:pPr>
            <a:r>
              <a:rPr lang="en-US" b="1" baseline="0" dirty="0">
                <a:solidFill>
                  <a:srgbClr val="3333FF"/>
                </a:solidFill>
                <a:highlight>
                  <a:srgbClr val="C0C0C0"/>
                </a:highlight>
              </a:rPr>
              <a:t>Attendance due to Opponent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kern="1200" dirty="0">
                <a:solidFill>
                  <a:srgbClr val="3333FF"/>
                </a:solidFill>
                <a:effectLst/>
                <a:highlight>
                  <a:srgbClr val="C0C0C0"/>
                </a:highlight>
              </a:rPr>
              <a:t>Day of the Week,</a:t>
            </a:r>
            <a:r>
              <a:rPr lang="en-US" b="1" dirty="0">
                <a:solidFill>
                  <a:srgbClr val="3333FF"/>
                </a:solidFill>
                <a:highlight>
                  <a:srgbClr val="C0C0C0"/>
                </a:highlight>
              </a:rPr>
              <a:t> Time of Day, and Year</a:t>
            </a:r>
          </a:p>
        </p:txBody>
      </p:sp>
    </p:spTree>
    <p:extLst>
      <p:ext uri="{BB962C8B-B14F-4D97-AF65-F5344CB8AC3E}">
        <p14:creationId xmlns:p14="http://schemas.microsoft.com/office/powerpoint/2010/main" val="3590395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828AB-43BF-46AF-A361-540FF06C4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Data is Needed?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A2147-2EA3-47E8-9F00-EF426ECC0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62199"/>
            <a:ext cx="9613861" cy="3573989"/>
          </a:xfrm>
        </p:spPr>
        <p:txBody>
          <a:bodyPr/>
          <a:lstStyle/>
          <a:p>
            <a:r>
              <a:rPr lang="en-US" dirty="0"/>
              <a:t>MLB</a:t>
            </a:r>
            <a:r>
              <a:rPr lang="en-US" baseline="0" dirty="0"/>
              <a:t> Game Summary Statistics</a:t>
            </a:r>
          </a:p>
          <a:p>
            <a:pPr lvl="1"/>
            <a:r>
              <a:rPr lang="en-US" baseline="0" dirty="0"/>
              <a:t>Attendance Records per Game</a:t>
            </a:r>
          </a:p>
          <a:p>
            <a:r>
              <a:rPr lang="en-US" baseline="0" dirty="0"/>
              <a:t>Weather Data </a:t>
            </a:r>
          </a:p>
          <a:p>
            <a:pPr lvl="1"/>
            <a:r>
              <a:rPr lang="en-US" dirty="0"/>
              <a:t>Historical</a:t>
            </a:r>
            <a:r>
              <a:rPr lang="en-US" baseline="0" dirty="0"/>
              <a:t> Data</a:t>
            </a:r>
          </a:p>
          <a:p>
            <a:pPr lvl="0"/>
            <a:r>
              <a:rPr lang="en-US" baseline="0" dirty="0"/>
              <a:t>Crime Data </a:t>
            </a:r>
          </a:p>
          <a:p>
            <a:pPr lvl="1"/>
            <a:endParaRPr lang="en-US" baseline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78F80A-3BBC-406F-AEA3-368A428EB699}"/>
              </a:ext>
            </a:extLst>
          </p:cNvPr>
          <p:cNvSpPr txBox="1"/>
          <p:nvPr/>
        </p:nvSpPr>
        <p:spPr>
          <a:xfrm>
            <a:off x="5638800" y="2971800"/>
            <a:ext cx="4865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a snip of the pandas data frame column headers</a:t>
            </a:r>
          </a:p>
        </p:txBody>
      </p:sp>
    </p:spTree>
    <p:extLst>
      <p:ext uri="{BB962C8B-B14F-4D97-AF65-F5344CB8AC3E}">
        <p14:creationId xmlns:p14="http://schemas.microsoft.com/office/powerpoint/2010/main" val="2791097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828AB-43BF-46AF-A361-540FF06C4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&amp; Exploring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A2147-2EA3-47E8-9F00-EF426ECC0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8681393" cy="3334584"/>
          </a:xfrm>
        </p:spPr>
        <p:txBody>
          <a:bodyPr>
            <a:noAutofit/>
          </a:bodyPr>
          <a:lstStyle/>
          <a:p>
            <a:r>
              <a:rPr lang="en-US" sz="2000" baseline="0" dirty="0"/>
              <a:t>CSV/Excel for MLB Statistics </a:t>
            </a:r>
          </a:p>
          <a:p>
            <a:pPr lvl="1"/>
            <a:r>
              <a:rPr lang="en-US" sz="1800" baseline="0" dirty="0"/>
              <a:t>Formatting</a:t>
            </a:r>
          </a:p>
          <a:p>
            <a:pPr lvl="1"/>
            <a:r>
              <a:rPr lang="en-US" sz="1800" baseline="0" dirty="0"/>
              <a:t>Delimiting</a:t>
            </a:r>
          </a:p>
          <a:p>
            <a:pPr lvl="1"/>
            <a:r>
              <a:rPr lang="en-US" sz="1800" baseline="0" dirty="0"/>
              <a:t>Excel Import </a:t>
            </a:r>
          </a:p>
          <a:p>
            <a:r>
              <a:rPr lang="en-US" sz="2000" baseline="0" dirty="0"/>
              <a:t>API Call </a:t>
            </a:r>
          </a:p>
          <a:p>
            <a:pPr lvl="1"/>
            <a:r>
              <a:rPr lang="en-US" sz="1800" baseline="0" dirty="0"/>
              <a:t>JSON</a:t>
            </a:r>
          </a:p>
          <a:p>
            <a:pPr lvl="1"/>
            <a:r>
              <a:rPr lang="en-US" sz="1800" dirty="0"/>
              <a:t>Change Time interval of calls per day to 1x versus 8 different (3 hour increment) times </a:t>
            </a:r>
            <a:endParaRPr lang="en-US" sz="1800" baseline="0" dirty="0"/>
          </a:p>
          <a:p>
            <a:pPr lvl="1"/>
            <a:r>
              <a:rPr lang="en-US" sz="1800" baseline="0" dirty="0"/>
              <a:t>Pulled Relevant Dictionaries </a:t>
            </a:r>
            <a:endParaRPr lang="en-US" sz="1800" dirty="0">
              <a:hlinkClick r:id="rId3"/>
            </a:endParaRPr>
          </a:p>
          <a:p>
            <a:pPr lvl="1"/>
            <a:endParaRPr lang="en-US" sz="1800" baseline="0" dirty="0"/>
          </a:p>
          <a:p>
            <a:r>
              <a:rPr lang="en-US" sz="2000" baseline="0" dirty="0"/>
              <a:t>Merge Data </a:t>
            </a:r>
          </a:p>
          <a:p>
            <a:pPr lvl="1"/>
            <a:r>
              <a:rPr lang="en-US" sz="1800" baseline="0" dirty="0" err="1"/>
              <a:t>Groupby</a:t>
            </a:r>
            <a:r>
              <a:rPr lang="en-US" sz="1800" baseline="0" dirty="0"/>
              <a:t> Date </a:t>
            </a:r>
          </a:p>
          <a:p>
            <a:pPr lvl="2"/>
            <a:r>
              <a:rPr lang="en-US" sz="1600" baseline="0" dirty="0"/>
              <a:t>This allowed us to pull information for home games specifically </a:t>
            </a:r>
          </a:p>
          <a:p>
            <a:pPr lvl="2"/>
            <a:r>
              <a:rPr lang="en-US" sz="1600" baseline="0" dirty="0"/>
              <a:t>Weather data had 900+ rows, MLB game dates were only 404</a:t>
            </a:r>
            <a:endParaRPr lang="en-US" sz="1600" dirty="0">
              <a:hlinkClick r:id="rId3"/>
            </a:endParaRP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4AAAB151-F8C3-4AD0-A0B1-BD66A647CD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A person holding a sign&#10;&#10;Description automatically generated">
            <a:extLst>
              <a:ext uri="{FF2B5EF4-FFF2-40B4-BE49-F238E27FC236}">
                <a16:creationId xmlns:a16="http://schemas.microsoft.com/office/drawing/2014/main" id="{E8D93EA0-BD08-4B29-A0D3-77BFF8BBFD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3048000"/>
            <a:ext cx="27432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65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95088-37FD-45EC-A5B6-245754902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***SNIP</a:t>
            </a:r>
            <a:r>
              <a:rPr lang="en-US" baseline="0" dirty="0"/>
              <a:t> OF DATA CLEANUP***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D2873-5479-4D4A-A763-8EF50E195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40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person, baseball, player, man&#10;&#10;Description automatically generated">
            <a:extLst>
              <a:ext uri="{FF2B5EF4-FFF2-40B4-BE49-F238E27FC236}">
                <a16:creationId xmlns:a16="http://schemas.microsoft.com/office/drawing/2014/main" id="{BA9FD1D2-069B-4E36-87E7-78DFF56568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0634" y="2035628"/>
            <a:ext cx="2671366" cy="48223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82DA7-8309-4E9B-BC0D-7C3790F7D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Bartman</a:t>
            </a:r>
            <a:r>
              <a:rPr lang="en-US" dirty="0"/>
              <a:t> Phenomenon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3284B-884C-491A-990D-01FCF9BC0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2"/>
            <a:ext cx="8728712" cy="4270757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US" baseline="0" dirty="0"/>
              <a:t> Weather API calls</a:t>
            </a:r>
          </a:p>
          <a:p>
            <a:pPr lvl="1"/>
            <a:r>
              <a:rPr lang="en-US" dirty="0"/>
              <a:t>Finding a</a:t>
            </a:r>
            <a:r>
              <a:rPr lang="en-US" baseline="0" dirty="0"/>
              <a:t> free weather</a:t>
            </a:r>
            <a:r>
              <a:rPr lang="en-US" dirty="0"/>
              <a:t> API </a:t>
            </a:r>
          </a:p>
          <a:p>
            <a:pPr lvl="1"/>
            <a:r>
              <a:rPr lang="en-US" baseline="0" dirty="0"/>
              <a:t>Only</a:t>
            </a:r>
            <a:r>
              <a:rPr lang="en-US" dirty="0"/>
              <a:t> able to pull 35 days of information at a time </a:t>
            </a:r>
          </a:p>
          <a:p>
            <a:pPr lvl="2"/>
            <a:r>
              <a:rPr lang="en-US" baseline="0" dirty="0"/>
              <a:t>30</a:t>
            </a:r>
            <a:r>
              <a:rPr lang="en-US" dirty="0"/>
              <a:t> different API calls needed to compile all dates needed </a:t>
            </a:r>
          </a:p>
          <a:p>
            <a:pPr lvl="2"/>
            <a:r>
              <a:rPr lang="en-US" baseline="0" dirty="0"/>
              <a:t>Append</a:t>
            </a:r>
            <a:r>
              <a:rPr lang="en-US" dirty="0"/>
              <a:t> every API call into one data frame</a:t>
            </a:r>
          </a:p>
          <a:p>
            <a:pPr lvl="2"/>
            <a:r>
              <a:rPr lang="en-US" baseline="0" dirty="0"/>
              <a:t>Code</a:t>
            </a:r>
            <a:r>
              <a:rPr lang="en-US" dirty="0"/>
              <a:t> formatting to merge dictionaries</a:t>
            </a:r>
            <a:endParaRPr lang="en-US" baseline="0" dirty="0"/>
          </a:p>
          <a:p>
            <a:pPr lvl="0"/>
            <a:r>
              <a:rPr lang="en-US" baseline="0" dirty="0"/>
              <a:t>MLB Statistics </a:t>
            </a:r>
          </a:p>
          <a:p>
            <a:pPr lvl="1"/>
            <a:r>
              <a:rPr lang="en-US" baseline="0" dirty="0"/>
              <a:t>Finding statistical data on individual attendance for each game from 2015 to 2019 versus</a:t>
            </a:r>
            <a:r>
              <a:rPr lang="en-US" dirty="0"/>
              <a:t> average only </a:t>
            </a:r>
          </a:p>
          <a:p>
            <a:pPr lvl="0"/>
            <a:r>
              <a:rPr lang="en-US" baseline="0" dirty="0"/>
              <a:t>Wanted to look up crime data versus attendance</a:t>
            </a:r>
          </a:p>
          <a:p>
            <a:pPr lvl="1"/>
            <a:r>
              <a:rPr lang="en-US" baseline="0" dirty="0"/>
              <a:t>Time constraints in data presentation </a:t>
            </a:r>
          </a:p>
          <a:p>
            <a:pPr lvl="1"/>
            <a:r>
              <a:rPr lang="en-US" baseline="0" dirty="0"/>
              <a:t>Finding relevant crime statistics </a:t>
            </a:r>
          </a:p>
          <a:p>
            <a:pPr lvl="2"/>
            <a:r>
              <a:rPr lang="en-US" baseline="0" dirty="0"/>
              <a:t>Felony</a:t>
            </a:r>
          </a:p>
          <a:p>
            <a:pPr lvl="2"/>
            <a:r>
              <a:rPr lang="en-US" baseline="0" dirty="0"/>
              <a:t>Misdemeanor </a:t>
            </a:r>
          </a:p>
          <a:p>
            <a:pPr lvl="2"/>
            <a:r>
              <a:rPr lang="en-US" baseline="0" dirty="0"/>
              <a:t>Exact Location of crime </a:t>
            </a:r>
          </a:p>
          <a:p>
            <a:pPr marL="914400" lvl="2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32893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F4305-C362-446C-AFE7-C2A7746C8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“It’s a Bee – </a:t>
            </a:r>
            <a:r>
              <a:rPr lang="en-US" dirty="0" err="1"/>
              <a:t>yoo</a:t>
            </a:r>
            <a:r>
              <a:rPr lang="en-US" dirty="0"/>
              <a:t> –</a:t>
            </a:r>
            <a:r>
              <a:rPr lang="en-US" dirty="0" err="1"/>
              <a:t>tiful</a:t>
            </a:r>
            <a:r>
              <a:rPr lang="en-US" dirty="0"/>
              <a:t> Day”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81726-FD73-4891-B4AA-1E876F5B5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aseline="0" dirty="0"/>
              <a:t>Hypotheses</a:t>
            </a:r>
          </a:p>
          <a:p>
            <a:r>
              <a:rPr lang="en-US" baseline="0" dirty="0"/>
              <a:t>Describe the questions you asked and why you asked them </a:t>
            </a:r>
          </a:p>
          <a:p>
            <a:r>
              <a:rPr lang="en-US" baseline="0" dirty="0"/>
              <a:t>Describe whether you were able to answer the questions to your satisfaction</a:t>
            </a:r>
          </a:p>
          <a:p>
            <a:r>
              <a:rPr lang="en-US" baseline="0" dirty="0"/>
              <a:t>Summarize your findings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142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007E9-FF63-4A4A-8F20-65DA9F6B4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Data Analysis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083D7-B791-493F-A13F-A43F8DD48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458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D37E6-B5B3-4D27-8DF0-B9808B11A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Fly the “W” Every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D44FF-63ED-4297-BBF5-E85E53FC2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52797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1492</TotalTime>
  <Words>399</Words>
  <Application>Microsoft Office PowerPoint</Application>
  <PresentationFormat>Widescreen</PresentationFormat>
  <Paragraphs>85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Trebuchet MS</vt:lpstr>
      <vt:lpstr>Berlin</vt:lpstr>
      <vt:lpstr>Variable Changes in Attendance at Wrigley Field</vt:lpstr>
      <vt:lpstr>GO CUBS GO!</vt:lpstr>
      <vt:lpstr>What Data is Needed?</vt:lpstr>
      <vt:lpstr>Cleaning &amp; Exploring </vt:lpstr>
      <vt:lpstr>***SNIP OF DATA CLEANUP***</vt:lpstr>
      <vt:lpstr>The Bartman Phenomenon</vt:lpstr>
      <vt:lpstr>“It’s a Bee – yoo –tiful Day”</vt:lpstr>
      <vt:lpstr>Weather Data Analysis </vt:lpstr>
      <vt:lpstr>Fly the “W” Every Day</vt:lpstr>
      <vt:lpstr>Team Performance Analysis </vt:lpstr>
      <vt:lpstr> Cubs Win! Cubs Win!</vt:lpstr>
      <vt:lpstr>Opponent Attendance Data Analysis </vt:lpstr>
      <vt:lpstr>Cubs Show Up Day or Night</vt:lpstr>
      <vt:lpstr>Attendance Based on Day and Year Analysis </vt:lpstr>
      <vt:lpstr>CUBS WIN 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Variable Changes at Wrigley Field</dc:title>
  <dc:creator>tiffany xmas</dc:creator>
  <cp:lastModifiedBy>tiffany xmas</cp:lastModifiedBy>
  <cp:revision>14</cp:revision>
  <dcterms:created xsi:type="dcterms:W3CDTF">2020-04-10T02:34:13Z</dcterms:created>
  <dcterms:modified xsi:type="dcterms:W3CDTF">2020-04-11T03:29:33Z</dcterms:modified>
</cp:coreProperties>
</file>